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63" r:id="rId6"/>
    <p:sldId id="262" r:id="rId7"/>
    <p:sldId id="264" r:id="rId8"/>
    <p:sldId id="265" r:id="rId9"/>
    <p:sldId id="266" r:id="rId10"/>
    <p:sldId id="267" r:id="rId11"/>
    <p:sldId id="268" r:id="rId12"/>
    <p:sldId id="261" r:id="rId13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14"/>
    <p:restoredTop sz="94643"/>
  </p:normalViewPr>
  <p:slideViewPr>
    <p:cSldViewPr snapToGrid="0" snapToObjects="1">
      <p:cViewPr>
        <p:scale>
          <a:sx n="124" d="100"/>
          <a:sy n="124" d="100"/>
        </p:scale>
        <p:origin x="-64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24ABAB-1F3F-C141-8647-A5A2AE857671}" type="datetimeFigureOut">
              <a:rPr kumimoji="1" lang="ko-Kore-KR" altLang="en-US" smtClean="0"/>
              <a:t>2021. 10. 12.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7CECBC-7A98-D441-B0F3-79468E3DFF8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11677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90341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681971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12824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95609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05278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12548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65881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86510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51354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96616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680984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CECBC-7A98-D441-B0F3-79468E3DFF8B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71194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13D7C2-6D57-B74D-BE6C-C69B3FE57D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9317039-610F-D34B-B1A9-F9054B0FC6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2E57BD-B0B2-ED4E-A931-CA8771B1C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88967-4BE6-D94B-8C6A-17024B8D90CA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D3C765-AA7D-B64D-BF88-51616CA55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10C7F6-4451-EE4A-AB34-E6EE67595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6C8D4E6-DDF4-E841-8B5F-80DDF7B9585C}"/>
              </a:ext>
            </a:extLst>
          </p:cNvPr>
          <p:cNvSpPr/>
          <p:nvPr userDrawn="1"/>
        </p:nvSpPr>
        <p:spPr>
          <a:xfrm>
            <a:off x="10093569" y="67328"/>
            <a:ext cx="20120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kumimoji="1" lang="en-US" altLang="ko-Kore-KR" sz="1600" dirty="0">
                <a:latin typeface="+mn-ea"/>
              </a:rPr>
              <a:t>2021-2 HCI </a:t>
            </a:r>
            <a:r>
              <a:rPr kumimoji="1" lang="ko-KR" altLang="en-US" sz="1600" dirty="0">
                <a:latin typeface="+mn-ea"/>
              </a:rPr>
              <a:t>과제 </a:t>
            </a:r>
            <a:r>
              <a:rPr kumimoji="1" lang="en-US" altLang="ko-KR" sz="1600" dirty="0">
                <a:latin typeface="+mn-ea"/>
              </a:rPr>
              <a:t>#2</a:t>
            </a:r>
          </a:p>
        </p:txBody>
      </p:sp>
    </p:spTree>
    <p:extLst>
      <p:ext uri="{BB962C8B-B14F-4D97-AF65-F5344CB8AC3E}">
        <p14:creationId xmlns:p14="http://schemas.microsoft.com/office/powerpoint/2010/main" val="2222791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6D7045-2AFF-5F4B-8466-7089B1327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0DCCF7-301D-124C-B9C0-FC0E06C7BE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9A4C78-A891-304E-8DEF-335F12EA5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3AF0-82EB-6845-9F92-F1A9DCC1B168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B6FF47-8311-FA41-AE5D-A81692629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055B99-2497-CC45-8BE4-9C2BBFF77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31901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51D84BC-93FF-5940-9A23-4E4CF9BAC8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B8C27DF-FDEC-B643-9EC6-71600D684F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F92405-4E43-654D-9882-D4100EE5D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A97C6-86C9-DA4F-A829-DF90919C0CD7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FBD76C-AC52-E343-ABFE-C685F286E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E7D536-F9D4-5F48-AAF1-5596A7796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6279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3AFE0796-1B4F-9D40-AF25-F8AB86DEDD09}"/>
              </a:ext>
            </a:extLst>
          </p:cNvPr>
          <p:cNvCxnSpPr>
            <a:cxnSpLocks/>
          </p:cNvCxnSpPr>
          <p:nvPr userDrawn="1"/>
        </p:nvCxnSpPr>
        <p:spPr>
          <a:xfrm>
            <a:off x="8692587" y="1030147"/>
            <a:ext cx="2661213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0885080E-28C9-CF48-8A0F-39F778ABE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7067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B93922-5DC2-DC47-ADEF-7DF46E946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EF2B27-A973-4E4E-9F20-AED9337BE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3541B-401A-7945-9FB9-AC90806C70B8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F7EC33-E868-F745-BB29-68CCE2BF4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F753F0-7C34-FF47-A26A-C3479A801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 dirty="0"/>
          </a:p>
        </p:txBody>
      </p: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54DD7014-9482-F649-86F7-02F0FAC8CEB7}"/>
              </a:ext>
            </a:extLst>
          </p:cNvPr>
          <p:cNvCxnSpPr>
            <a:cxnSpLocks/>
          </p:cNvCxnSpPr>
          <p:nvPr userDrawn="1"/>
        </p:nvCxnSpPr>
        <p:spPr>
          <a:xfrm>
            <a:off x="925010" y="1018572"/>
            <a:ext cx="7964347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49DA1B8-F3BF-EB4F-8EA3-9342A990386A}"/>
              </a:ext>
            </a:extLst>
          </p:cNvPr>
          <p:cNvSpPr/>
          <p:nvPr userDrawn="1"/>
        </p:nvSpPr>
        <p:spPr>
          <a:xfrm>
            <a:off x="10093569" y="67328"/>
            <a:ext cx="20120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kumimoji="1" lang="en-US" altLang="ko-Kore-KR" sz="1600" dirty="0">
                <a:latin typeface="+mn-ea"/>
              </a:rPr>
              <a:t>2021-2 HCI </a:t>
            </a:r>
            <a:r>
              <a:rPr kumimoji="1" lang="ko-KR" altLang="en-US" sz="1600" dirty="0">
                <a:latin typeface="+mn-ea"/>
              </a:rPr>
              <a:t>과제 </a:t>
            </a:r>
            <a:r>
              <a:rPr kumimoji="1" lang="en-US" altLang="ko-KR" sz="1600" dirty="0">
                <a:latin typeface="+mn-ea"/>
              </a:rPr>
              <a:t>#2</a:t>
            </a:r>
          </a:p>
        </p:txBody>
      </p:sp>
    </p:spTree>
    <p:extLst>
      <p:ext uri="{BB962C8B-B14F-4D97-AF65-F5344CB8AC3E}">
        <p14:creationId xmlns:p14="http://schemas.microsoft.com/office/powerpoint/2010/main" val="5692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3E1B3B-6521-1649-908C-AA611A4DF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25E9C5-2F15-494A-BE3C-6F68D8A1A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83042-1FD8-CE47-9465-95743D186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A24CC-58BD-3B40-B2C8-BF20C9AAFF07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1A3667-F1AB-8F4D-881D-8675F616B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6BA22C-5AC8-814E-BC5A-496E2D865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49ED45B-C478-8746-87EB-AF2262726331}"/>
              </a:ext>
            </a:extLst>
          </p:cNvPr>
          <p:cNvSpPr/>
          <p:nvPr userDrawn="1"/>
        </p:nvSpPr>
        <p:spPr>
          <a:xfrm>
            <a:off x="10093569" y="67328"/>
            <a:ext cx="20120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kumimoji="1" lang="en-US" altLang="ko-Kore-KR" sz="1600" dirty="0">
                <a:latin typeface="+mn-ea"/>
              </a:rPr>
              <a:t>2021-2 HCI </a:t>
            </a:r>
            <a:r>
              <a:rPr kumimoji="1" lang="ko-KR" altLang="en-US" sz="1600" dirty="0">
                <a:latin typeface="+mn-ea"/>
              </a:rPr>
              <a:t>과제 </a:t>
            </a:r>
            <a:r>
              <a:rPr kumimoji="1" lang="en-US" altLang="ko-KR" sz="1600" dirty="0">
                <a:latin typeface="+mn-ea"/>
              </a:rPr>
              <a:t>#1</a:t>
            </a:r>
          </a:p>
        </p:txBody>
      </p:sp>
    </p:spTree>
    <p:extLst>
      <p:ext uri="{BB962C8B-B14F-4D97-AF65-F5344CB8AC3E}">
        <p14:creationId xmlns:p14="http://schemas.microsoft.com/office/powerpoint/2010/main" val="1127341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4C5B10-E313-6640-9863-D2019E399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1839E9-CD79-7241-92BC-532340162C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5AC15B-A950-9A43-8E65-0C1EFB96F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8EF059-04D3-FD49-95BC-734D5F3CA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9C387-1023-2D43-9883-85EC08940823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E1FDCC-D22B-4A40-90F2-B6C9FDC0A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139774-EDBE-DD48-B4C7-5D4B8967A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33444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86364-4360-0143-8A22-48920C7CC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ADAED5-4119-DF40-81C4-14C82DD61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492C9A8-912A-C24D-A7E5-EB15607C8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932825C-500D-6B43-A34F-0ED89621E0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453838C-1831-3546-8F30-239D9E0B7E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F8379C-FC77-2046-8E4E-68301ADF6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AA424-72CC-FF47-ADE1-BD480CC2E25D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B9E9421-C9A1-7E47-A909-BDFB2702A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3C3127-0F81-584F-9A2A-CC9BF6ABD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4413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D0B6D7-039A-4142-86E2-443BB1C12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3B0B524-F723-9540-8C66-96EBF0F9E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665AA-AC21-1E4C-9AD9-D1CF22B89FB7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EAA6B0-E3B2-A24A-942A-8E90ADD61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3A90BA2-4B94-5245-9070-4987FE895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65722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AD86D9-C810-2340-815F-3937390E1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D0CB3-0B18-0749-A530-98732BA0E767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E8D86D1-283A-FD44-8473-C7E160F7D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EFD0084-37F9-AB48-84EC-A70F2374E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62499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4AC5F6-18F0-C047-8F4B-7D3945870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84B67D-2480-B148-9E59-1422EB180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4A2EF4-347B-7441-AE4C-E82C6E2B5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9EEC3C-DCE8-BF47-A70E-7F0B65799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A7826-1D55-7643-A758-B103B3AD455E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712A53-84BA-9241-ACAD-E15D89E3C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310FB4-A29C-3C4B-A3C8-689FED44B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22965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BB4D44-0CCD-7B4E-88CF-D70784B68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FA658A7-71DF-0C47-97FC-8F15CED876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513C0F4-AF9C-3644-B1EE-9D5DEC479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11492C-0338-9946-BAE7-251E20BCA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AB4D0-5BC3-5943-BF84-E4805E98A866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6589D0-5341-4047-9A2A-6F1A17870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EEDD7E-BB2B-2B42-9724-6C4A9C8D2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2047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0A9F7A9-75C7-3642-9100-678ED5717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711AD1-43DC-A44F-BF0A-C3E3FF20B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DD105F-689B-5F4D-A521-3E38971521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A810D-0515-664F-AFFF-916E1CF65845}" type="datetime1">
              <a:rPr kumimoji="1" lang="ko-KR" altLang="en-US" smtClean="0"/>
              <a:t>2021. 10. 12.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209069-EF0C-CA40-B8B2-73C43A0436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BFC465-E093-AF4B-A128-9DBB837DAD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25FAFF-66A5-6A46-988E-8DD6CD37C92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76713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C1395DD-03CA-FF40-B229-0934FB320D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433317"/>
            <a:ext cx="7904688" cy="2520522"/>
          </a:xfrm>
        </p:spPr>
        <p:txBody>
          <a:bodyPr>
            <a:normAutofit/>
          </a:bodyPr>
          <a:lstStyle/>
          <a:p>
            <a:pPr algn="r"/>
            <a:br>
              <a:rPr kumimoji="1" lang="en-US" altLang="ko-KR" sz="6600" dirty="0">
                <a:latin typeface="+mn-ea"/>
                <a:ea typeface="+mn-ea"/>
              </a:rPr>
            </a:br>
            <a:r>
              <a:rPr kumimoji="1" lang="en-US" altLang="ko-KR" sz="3600" dirty="0">
                <a:latin typeface="+mn-ea"/>
                <a:ea typeface="+mn-ea"/>
              </a:rPr>
              <a:t>with </a:t>
            </a:r>
            <a:r>
              <a:rPr kumimoji="1" lang="en-US" altLang="ko-KR" sz="3600" dirty="0" err="1">
                <a:latin typeface="+mn-ea"/>
                <a:ea typeface="+mn-ea"/>
              </a:rPr>
              <a:t>Shneiderman’s</a:t>
            </a:r>
            <a:r>
              <a:rPr kumimoji="1" lang="en-US" altLang="ko-KR" sz="3600" dirty="0">
                <a:latin typeface="+mn-ea"/>
                <a:ea typeface="+mn-ea"/>
              </a:rPr>
              <a:t> Golden Rule</a:t>
            </a:r>
            <a:endParaRPr kumimoji="1" lang="ko-Kore-KR" altLang="en-US" sz="6600" dirty="0">
              <a:latin typeface="+mn-ea"/>
              <a:ea typeface="+mn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909D072-43C7-9043-8691-630EB327C9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0924" y="4726781"/>
            <a:ext cx="3946779" cy="1038225"/>
          </a:xfrm>
        </p:spPr>
        <p:txBody>
          <a:bodyPr>
            <a:normAutofit/>
          </a:bodyPr>
          <a:lstStyle/>
          <a:p>
            <a:pPr algn="r">
              <a:lnSpc>
                <a:spcPct val="50000"/>
              </a:lnSpc>
            </a:pPr>
            <a:r>
              <a:rPr kumimoji="1" lang="ko-KR" altLang="en-US" sz="2000" b="1" dirty="0">
                <a:latin typeface="+mn-ea"/>
              </a:rPr>
              <a:t>사용자 인터페이스 </a:t>
            </a:r>
            <a:r>
              <a:rPr kumimoji="1" lang="en-US" altLang="ko-KR" sz="2000" b="1" dirty="0">
                <a:latin typeface="+mn-ea"/>
              </a:rPr>
              <a:t>2021-2</a:t>
            </a:r>
            <a:r>
              <a:rPr kumimoji="1" lang="ko-KR" altLang="en-US" sz="2000" b="1" dirty="0">
                <a:latin typeface="+mn-ea"/>
              </a:rPr>
              <a:t>학기</a:t>
            </a:r>
            <a:endParaRPr kumimoji="1" lang="en-US" altLang="ko-Kore-KR" sz="2000" b="1" dirty="0">
              <a:latin typeface="+mn-ea"/>
            </a:endParaRPr>
          </a:p>
          <a:p>
            <a:pPr algn="r">
              <a:lnSpc>
                <a:spcPct val="50000"/>
              </a:lnSpc>
            </a:pPr>
            <a:r>
              <a:rPr kumimoji="1" lang="ko-KR" altLang="en-US" sz="2000" b="1" dirty="0">
                <a:latin typeface="+mn-ea"/>
              </a:rPr>
              <a:t>컴퓨터 과학과 </a:t>
            </a:r>
            <a:r>
              <a:rPr kumimoji="1" lang="en-US" altLang="ko-Kore-KR" sz="2000" b="1" dirty="0">
                <a:latin typeface="+mn-ea"/>
              </a:rPr>
              <a:t>2</a:t>
            </a:r>
            <a:r>
              <a:rPr kumimoji="1" lang="en-US" altLang="ko-KR" sz="2000" b="1" dirty="0">
                <a:latin typeface="+mn-ea"/>
              </a:rPr>
              <a:t>01710912</a:t>
            </a:r>
            <a:r>
              <a:rPr kumimoji="1" lang="ko-KR" altLang="en-US" sz="2000" b="1" dirty="0">
                <a:latin typeface="+mn-ea"/>
              </a:rPr>
              <a:t> </a:t>
            </a:r>
            <a:endParaRPr kumimoji="1" lang="en-US" altLang="ko-KR" sz="2000" b="1" dirty="0">
              <a:latin typeface="+mn-ea"/>
            </a:endParaRPr>
          </a:p>
          <a:p>
            <a:pPr algn="r">
              <a:lnSpc>
                <a:spcPct val="50000"/>
              </a:lnSpc>
            </a:pPr>
            <a:r>
              <a:rPr kumimoji="1" lang="ko-KR" altLang="en-US" sz="2000" b="1" dirty="0">
                <a:latin typeface="+mn-ea"/>
              </a:rPr>
              <a:t>김지섭</a:t>
            </a:r>
            <a:endParaRPr kumimoji="1" lang="ko-Kore-KR" altLang="en-US" sz="2000" b="1" dirty="0">
              <a:latin typeface="+mn-ea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AB1D004A-F61E-5245-84D4-B176216531D5}"/>
              </a:ext>
            </a:extLst>
          </p:cNvPr>
          <p:cNvCxnSpPr/>
          <p:nvPr/>
        </p:nvCxnSpPr>
        <p:spPr>
          <a:xfrm>
            <a:off x="7400924" y="4317946"/>
            <a:ext cx="394373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037E98B-9761-4C4B-B796-AC5CB1C35457}"/>
              </a:ext>
            </a:extLst>
          </p:cNvPr>
          <p:cNvSpPr/>
          <p:nvPr/>
        </p:nvSpPr>
        <p:spPr>
          <a:xfrm>
            <a:off x="10234632" y="67328"/>
            <a:ext cx="18710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kumimoji="1" lang="en-US" altLang="ko-Kore-KR" sz="1600" dirty="0"/>
              <a:t>2021-2 HCI </a:t>
            </a:r>
            <a:r>
              <a:rPr kumimoji="1" lang="ko-KR" altLang="en-US" sz="1600" dirty="0">
                <a:latin typeface="+mn-ea"/>
              </a:rPr>
              <a:t>과제 </a:t>
            </a:r>
            <a:r>
              <a:rPr kumimoji="1" lang="en-US" altLang="ko-KR" sz="1600" dirty="0">
                <a:latin typeface="+mn-ea"/>
              </a:rPr>
              <a:t>#2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0FF2BDB-D99C-434A-8303-39A1CCC401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75504" y="2238486"/>
            <a:ext cx="1914603" cy="2038125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15" name="제목 1">
            <a:extLst>
              <a:ext uri="{FF2B5EF4-FFF2-40B4-BE49-F238E27FC236}">
                <a16:creationId xmlns:a16="http://schemas.microsoft.com/office/drawing/2014/main" id="{A145F2AA-FEA1-704F-BBD6-D81BB218CA46}"/>
              </a:ext>
            </a:extLst>
          </p:cNvPr>
          <p:cNvSpPr txBox="1">
            <a:spLocks/>
          </p:cNvSpPr>
          <p:nvPr/>
        </p:nvSpPr>
        <p:spPr>
          <a:xfrm>
            <a:off x="847347" y="2269187"/>
            <a:ext cx="9810144" cy="10547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ko-KR" altLang="en-US" sz="5400" b="1" dirty="0">
                <a:latin typeface="+mn-ea"/>
                <a:ea typeface="+mn-ea"/>
              </a:rPr>
              <a:t>배달의 민족 </a:t>
            </a:r>
            <a:r>
              <a:rPr kumimoji="1" lang="en-US" altLang="ko-KR" sz="5400" b="1" dirty="0">
                <a:latin typeface="+mn-ea"/>
                <a:ea typeface="+mn-ea"/>
              </a:rPr>
              <a:t>UI </a:t>
            </a:r>
            <a:r>
              <a:rPr kumimoji="1" lang="ko-KR" altLang="en-US" sz="5400" b="1" dirty="0">
                <a:latin typeface="+mn-ea"/>
                <a:ea typeface="+mn-ea"/>
              </a:rPr>
              <a:t>분석</a:t>
            </a:r>
            <a:endParaRPr kumimoji="1" lang="ko-Kore-KR" altLang="en-US" sz="66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37280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25">
            <a:extLst>
              <a:ext uri="{FF2B5EF4-FFF2-40B4-BE49-F238E27FC236}">
                <a16:creationId xmlns:a16="http://schemas.microsoft.com/office/drawing/2014/main" id="{980BE00F-9834-8B48-81ED-D26495D6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b="1" dirty="0" err="1">
                <a:latin typeface="+mj-ea"/>
              </a:rPr>
              <a:t>Shneiderman’s</a:t>
            </a:r>
            <a:r>
              <a:rPr kumimoji="1" lang="en-US" altLang="ko-KR" sz="2800" b="1" dirty="0">
                <a:latin typeface="+mj-ea"/>
              </a:rPr>
              <a:t> ’Golden Rules’ for good design(REF 3C 2S)</a:t>
            </a:r>
            <a:endParaRPr lang="ko-Kore-KR" altLang="en-US" sz="2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B2E4E6-D46F-AE4E-8642-16D7714C5D06}"/>
              </a:ext>
            </a:extLst>
          </p:cNvPr>
          <p:cNvSpPr txBox="1"/>
          <p:nvPr/>
        </p:nvSpPr>
        <p:spPr>
          <a:xfrm>
            <a:off x="737755" y="1101246"/>
            <a:ext cx="6097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ko-KR" b="1" dirty="0">
                <a:latin typeface="+mj-ea"/>
              </a:rPr>
              <a:t>2-7. Shortcuts for users provided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339329B-4EE8-E344-8C9E-94C1FF877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10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962661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25">
            <a:extLst>
              <a:ext uri="{FF2B5EF4-FFF2-40B4-BE49-F238E27FC236}">
                <a16:creationId xmlns:a16="http://schemas.microsoft.com/office/drawing/2014/main" id="{980BE00F-9834-8B48-81ED-D26495D6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b="1" dirty="0" err="1">
                <a:latin typeface="+mj-ea"/>
              </a:rPr>
              <a:t>Shneiderman’s</a:t>
            </a:r>
            <a:r>
              <a:rPr kumimoji="1" lang="en-US" altLang="ko-KR" sz="2800" b="1" dirty="0">
                <a:latin typeface="+mj-ea"/>
              </a:rPr>
              <a:t> ’Golden Rules’ for good design(REF 3C 2S)</a:t>
            </a:r>
            <a:endParaRPr lang="ko-Kore-KR" altLang="en-US" sz="2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B2E4E6-D46F-AE4E-8642-16D7714C5D06}"/>
              </a:ext>
            </a:extLst>
          </p:cNvPr>
          <p:cNvSpPr txBox="1"/>
          <p:nvPr/>
        </p:nvSpPr>
        <p:spPr>
          <a:xfrm>
            <a:off x="737755" y="1101246"/>
            <a:ext cx="7065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ko-KR" b="1" dirty="0">
                <a:latin typeface="+mj-ea"/>
              </a:rPr>
              <a:t>2-8. Short-term memory of user’s must not be overloaded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8875BD-2235-9C47-B9CD-E36678FB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11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05427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EC9B791-4FEA-E646-B430-CA107FCF1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b="1" dirty="0"/>
              <a:t>결론</a:t>
            </a:r>
            <a:endParaRPr lang="ko-Kore-KR" altLang="en-US" sz="2800" b="1" dirty="0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07055227-A294-024A-9948-C073291B92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250" b="25550"/>
          <a:stretch/>
        </p:blipFill>
        <p:spPr>
          <a:xfrm>
            <a:off x="4064000" y="1408068"/>
            <a:ext cx="4064000" cy="92333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18881E3-DA7A-4F4B-A510-807ED1C53EEE}"/>
              </a:ext>
            </a:extLst>
          </p:cNvPr>
          <p:cNvSpPr txBox="1"/>
          <p:nvPr/>
        </p:nvSpPr>
        <p:spPr>
          <a:xfrm>
            <a:off x="3012109" y="2620109"/>
            <a:ext cx="105189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</a:p>
          <a:p>
            <a:r>
              <a:rPr kumimoji="1" lang="en-US" altLang="ko-KR" dirty="0"/>
              <a:t>2.</a:t>
            </a:r>
          </a:p>
          <a:p>
            <a:r>
              <a:rPr kumimoji="1" lang="en-US" altLang="ko-KR" dirty="0"/>
              <a:t>3.</a:t>
            </a:r>
          </a:p>
          <a:p>
            <a:r>
              <a:rPr kumimoji="1" lang="en-US" altLang="ko-KR" dirty="0"/>
              <a:t>4.</a:t>
            </a:r>
          </a:p>
          <a:p>
            <a:r>
              <a:rPr kumimoji="1" lang="en-US" altLang="ko-KR" dirty="0"/>
              <a:t>5.</a:t>
            </a:r>
          </a:p>
          <a:p>
            <a:r>
              <a:rPr kumimoji="1" lang="en-US" altLang="ko-KR" dirty="0"/>
              <a:t>6.</a:t>
            </a:r>
          </a:p>
          <a:p>
            <a:r>
              <a:rPr kumimoji="1" lang="en-US" altLang="ko-KR" dirty="0"/>
              <a:t>7.</a:t>
            </a:r>
          </a:p>
          <a:p>
            <a:r>
              <a:rPr kumimoji="1" lang="en-US" altLang="ko-KR" dirty="0"/>
              <a:t>8.</a:t>
            </a:r>
            <a:r>
              <a:rPr kumimoji="1" lang="ko-KR" altLang="en-US" dirty="0" err="1"/>
              <a:t>ㅇㅇㅇ</a:t>
            </a:r>
            <a:endParaRPr kumimoji="1" lang="en-US" altLang="ko-KR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9EBD4AD-F790-4044-B804-FF0AA5EE3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12</a:t>
            </a:fld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6B5594-7D67-CC42-809A-2CBFE38BE5D0}"/>
              </a:ext>
            </a:extLst>
          </p:cNvPr>
          <p:cNvSpPr txBox="1"/>
          <p:nvPr/>
        </p:nvSpPr>
        <p:spPr>
          <a:xfrm>
            <a:off x="3050088" y="5449932"/>
            <a:ext cx="61001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2400" dirty="0" err="1"/>
              <a:t>ㅇㅇㅇ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61315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3D6CEC-920C-AD48-B8AC-DA6E0D7C5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6597"/>
          </a:xfrm>
        </p:spPr>
        <p:txBody>
          <a:bodyPr>
            <a:normAutofit fontScale="90000"/>
          </a:bodyPr>
          <a:lstStyle/>
          <a:p>
            <a:r>
              <a:rPr kumimoji="1" lang="en-US" altLang="ko-KR" b="1" dirty="0">
                <a:latin typeface="+mn-lt"/>
              </a:rPr>
              <a:t>Contents</a:t>
            </a:r>
            <a:endParaRPr kumimoji="1" lang="ko-Kore-KR" altLang="en-US" b="1" dirty="0">
              <a:latin typeface="+mn-lt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9F427B-039C-EF48-8845-82A00E527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9961" y="1482286"/>
            <a:ext cx="6928339" cy="451782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800" b="1" dirty="0">
                <a:latin typeface="+mj-ea"/>
              </a:rPr>
              <a:t>1. </a:t>
            </a:r>
            <a:r>
              <a:rPr kumimoji="1" lang="ko-KR" altLang="en-US" sz="1800" b="1" dirty="0">
                <a:latin typeface="+mj-ea"/>
              </a:rPr>
              <a:t>배달의 민족 제품소개</a:t>
            </a:r>
            <a:endParaRPr kumimoji="1" lang="en-US" altLang="ko-KR" sz="1800" b="1" dirty="0">
              <a:latin typeface="+mj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800" b="1" dirty="0">
                <a:latin typeface="+mj-ea"/>
              </a:rPr>
              <a:t>2. </a:t>
            </a:r>
            <a:r>
              <a:rPr kumimoji="1" lang="en-US" altLang="ko-KR" sz="1800" b="1" dirty="0" err="1">
                <a:latin typeface="+mj-ea"/>
              </a:rPr>
              <a:t>Shneiderman’s</a:t>
            </a:r>
            <a:r>
              <a:rPr kumimoji="1" lang="en-US" altLang="ko-KR" sz="1800" b="1" dirty="0">
                <a:latin typeface="+mj-ea"/>
              </a:rPr>
              <a:t> ’Golden Rules’ for good design(REF 3C 2S)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ko-KR" sz="1400" b="1" dirty="0">
                <a:latin typeface="+mj-ea"/>
              </a:rPr>
              <a:t>2-1. </a:t>
            </a:r>
            <a:r>
              <a:rPr kumimoji="1" lang="en-US" altLang="ko-KR" sz="1400" b="1" dirty="0">
                <a:solidFill>
                  <a:srgbClr val="FF0000"/>
                </a:solidFill>
                <a:latin typeface="+mj-ea"/>
              </a:rPr>
              <a:t>R</a:t>
            </a:r>
            <a:r>
              <a:rPr kumimoji="1" lang="en-US" altLang="ko-KR" sz="1400" b="1" dirty="0">
                <a:latin typeface="+mj-ea"/>
              </a:rPr>
              <a:t>eversal of user’s actions should be easy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ko-KR" sz="1400" b="1" dirty="0">
                <a:latin typeface="+mj-ea"/>
              </a:rPr>
              <a:t>2-2. </a:t>
            </a:r>
            <a:r>
              <a:rPr kumimoji="1" lang="en-US" altLang="ko-KR" sz="1400" b="1" dirty="0">
                <a:solidFill>
                  <a:srgbClr val="FF0000"/>
                </a:solidFill>
                <a:latin typeface="+mj-ea"/>
              </a:rPr>
              <a:t>E</a:t>
            </a:r>
            <a:r>
              <a:rPr kumimoji="1" lang="en-US" altLang="ko-KR" sz="1400" b="1" dirty="0">
                <a:latin typeface="+mj-ea"/>
              </a:rPr>
              <a:t>rrors correction in a simple way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ko-KR" sz="1400" b="1" dirty="0">
                <a:latin typeface="+mj-ea"/>
              </a:rPr>
              <a:t>2-3. </a:t>
            </a:r>
            <a:r>
              <a:rPr kumimoji="1" lang="en-US" altLang="ko-KR" sz="1400" b="1" dirty="0">
                <a:solidFill>
                  <a:srgbClr val="FF0000"/>
                </a:solidFill>
                <a:latin typeface="+mj-ea"/>
              </a:rPr>
              <a:t>F</a:t>
            </a:r>
            <a:r>
              <a:rPr kumimoji="1" lang="en-US" altLang="ko-KR" sz="1400" b="1" dirty="0">
                <a:latin typeface="+mj-ea"/>
              </a:rPr>
              <a:t>eedback to user implemented</a:t>
            </a:r>
          </a:p>
          <a:p>
            <a:pPr marL="457200" lvl="1" indent="0">
              <a:lnSpc>
                <a:spcPct val="100000"/>
              </a:lnSpc>
              <a:buNone/>
            </a:pPr>
            <a:endParaRPr kumimoji="1" lang="en-US" altLang="ko-KR" sz="1400" b="1" dirty="0">
              <a:latin typeface="+mj-ea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ko-KR" sz="1400" b="1" dirty="0">
                <a:latin typeface="+mj-ea"/>
              </a:rPr>
              <a:t>2-4. </a:t>
            </a:r>
            <a:r>
              <a:rPr kumimoji="1" lang="en-US" altLang="ko-KR" sz="1400" b="1" dirty="0">
                <a:solidFill>
                  <a:srgbClr val="FF0000"/>
                </a:solidFill>
                <a:latin typeface="+mj-ea"/>
              </a:rPr>
              <a:t>C</a:t>
            </a:r>
            <a:r>
              <a:rPr kumimoji="1" lang="en-US" altLang="ko-KR" sz="1400" b="1" dirty="0">
                <a:latin typeface="+mj-ea"/>
              </a:rPr>
              <a:t>ontrol to user – not system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ko-KR" sz="1400" b="1" dirty="0">
                <a:latin typeface="+mj-ea"/>
              </a:rPr>
              <a:t>2-5. </a:t>
            </a:r>
            <a:r>
              <a:rPr kumimoji="1" lang="en-US" altLang="ko-KR" sz="1400" b="1" dirty="0">
                <a:solidFill>
                  <a:srgbClr val="FF0000"/>
                </a:solidFill>
                <a:latin typeface="+mj-ea"/>
              </a:rPr>
              <a:t>C</a:t>
            </a:r>
            <a:r>
              <a:rPr kumimoji="1" lang="en-US" altLang="ko-KR" sz="1400" b="1" dirty="0">
                <a:latin typeface="+mj-ea"/>
              </a:rPr>
              <a:t>onsistency in screen design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ko-KR" sz="1400" b="1" dirty="0">
                <a:latin typeface="+mj-ea"/>
              </a:rPr>
              <a:t>2-6. </a:t>
            </a:r>
            <a:r>
              <a:rPr kumimoji="1" lang="en-US" altLang="ko-KR" sz="1400" b="1" dirty="0">
                <a:solidFill>
                  <a:srgbClr val="FF0000"/>
                </a:solidFill>
                <a:latin typeface="+mj-ea"/>
              </a:rPr>
              <a:t>C</a:t>
            </a:r>
            <a:r>
              <a:rPr kumimoji="1" lang="en-US" altLang="ko-KR" sz="1400" b="1" dirty="0">
                <a:latin typeface="+mj-ea"/>
              </a:rPr>
              <a:t>losure of dialogues</a:t>
            </a:r>
          </a:p>
          <a:p>
            <a:pPr marL="457200" lvl="1" indent="0">
              <a:lnSpc>
                <a:spcPct val="100000"/>
              </a:lnSpc>
              <a:buNone/>
            </a:pPr>
            <a:endParaRPr kumimoji="1" lang="en-US" altLang="ko-KR" sz="1400" b="1" dirty="0">
              <a:latin typeface="+mj-ea"/>
            </a:endParaRP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ko-KR" sz="1400" b="1" dirty="0">
                <a:latin typeface="+mj-ea"/>
              </a:rPr>
              <a:t>2-7. </a:t>
            </a:r>
            <a:r>
              <a:rPr kumimoji="1" lang="en-US" altLang="ko-KR" sz="1400" b="1" dirty="0">
                <a:solidFill>
                  <a:srgbClr val="FF0000"/>
                </a:solidFill>
                <a:latin typeface="+mj-ea"/>
              </a:rPr>
              <a:t>S</a:t>
            </a:r>
            <a:r>
              <a:rPr kumimoji="1" lang="en-US" altLang="ko-KR" sz="1400" b="1" dirty="0">
                <a:latin typeface="+mj-ea"/>
              </a:rPr>
              <a:t>hortcuts for users provided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kumimoji="1" lang="en-US" altLang="ko-KR" sz="1400" b="1" dirty="0">
                <a:latin typeface="+mj-ea"/>
              </a:rPr>
              <a:t>2-8. </a:t>
            </a:r>
            <a:r>
              <a:rPr kumimoji="1" lang="en-US" altLang="ko-KR" sz="1400" b="1" dirty="0">
                <a:solidFill>
                  <a:srgbClr val="FF0000"/>
                </a:solidFill>
                <a:latin typeface="+mj-ea"/>
              </a:rPr>
              <a:t>S</a:t>
            </a:r>
            <a:r>
              <a:rPr kumimoji="1" lang="en-US" altLang="ko-KR" sz="1400" b="1" dirty="0">
                <a:latin typeface="+mj-ea"/>
              </a:rPr>
              <a:t>hort-term memory of user’s must not be overloaded</a:t>
            </a:r>
          </a:p>
          <a:p>
            <a:pPr marL="457200" lvl="1" indent="0">
              <a:lnSpc>
                <a:spcPct val="100000"/>
              </a:lnSpc>
              <a:buNone/>
            </a:pPr>
            <a:endParaRPr kumimoji="1" lang="en-US" altLang="ko-KR" sz="600" b="1" dirty="0">
              <a:latin typeface="+mj-ea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800" b="1" dirty="0">
                <a:latin typeface="+mj-ea"/>
              </a:rPr>
              <a:t>3. </a:t>
            </a:r>
            <a:r>
              <a:rPr kumimoji="1" lang="ko-KR" altLang="en-US" sz="1800" b="1" dirty="0">
                <a:latin typeface="+mj-ea"/>
              </a:rPr>
              <a:t>결론</a:t>
            </a:r>
            <a:endParaRPr kumimoji="1" lang="en-US" altLang="ko-KR" sz="1800" b="1" dirty="0">
              <a:latin typeface="+mj-ea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F834885-29F8-1244-8FA0-89C1279356F4}"/>
              </a:ext>
            </a:extLst>
          </p:cNvPr>
          <p:cNvGrpSpPr/>
          <p:nvPr/>
        </p:nvGrpSpPr>
        <p:grpSpPr>
          <a:xfrm rot="472803">
            <a:off x="303644" y="1612365"/>
            <a:ext cx="2126820" cy="3328775"/>
            <a:chOff x="524211" y="1790700"/>
            <a:chExt cx="2659456" cy="4162425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5B11C8C3-6994-394F-BC69-3F9137A9C2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4211" y="1790700"/>
              <a:ext cx="1460220" cy="285750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A79DC80C-DD55-B841-A286-8E3BA8984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52575" y="4124325"/>
              <a:ext cx="1631092" cy="1828800"/>
            </a:xfrm>
            <a:prstGeom prst="rect">
              <a:avLst/>
            </a:prstGeom>
          </p:spPr>
        </p:pic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FBD81A22-A413-4C44-8EEA-0E4A11CB951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8205" y="4388400"/>
            <a:ext cx="4182885" cy="2469600"/>
          </a:xfrm>
          <a:prstGeom prst="rect">
            <a:avLst/>
          </a:prstGeom>
        </p:spPr>
      </p:pic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3A465502-CF49-CA4D-AA5F-C58E90BA0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2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527731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EC9B791-4FEA-E646-B430-CA107FCF1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b="1" dirty="0"/>
              <a:t>배달의 민족 제품 소개</a:t>
            </a:r>
            <a:endParaRPr lang="ko-Kore-KR" altLang="en-US" sz="2800" b="1" dirty="0"/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07055227-A294-024A-9948-C073291B92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250" b="25550"/>
          <a:stretch/>
        </p:blipFill>
        <p:spPr>
          <a:xfrm>
            <a:off x="1119346" y="1393980"/>
            <a:ext cx="4064000" cy="92333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18881E3-DA7A-4F4B-A510-807ED1C53EEE}"/>
              </a:ext>
            </a:extLst>
          </p:cNvPr>
          <p:cNvSpPr txBox="1"/>
          <p:nvPr/>
        </p:nvSpPr>
        <p:spPr>
          <a:xfrm>
            <a:off x="1588556" y="2547276"/>
            <a:ext cx="83936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스타트업</a:t>
            </a:r>
            <a:r>
              <a:rPr kumimoji="1" lang="ko-KR" altLang="en-US" dirty="0"/>
              <a:t> 기업인 </a:t>
            </a:r>
            <a:r>
              <a:rPr kumimoji="1" lang="en-US" altLang="ko-KR" dirty="0"/>
              <a:t>‘</a:t>
            </a:r>
            <a:r>
              <a:rPr kumimoji="1" lang="ko-KR" altLang="en-US" b="1" dirty="0"/>
              <a:t>우아한 형제들</a:t>
            </a:r>
            <a:r>
              <a:rPr kumimoji="1" lang="en-US" altLang="ko-KR" dirty="0"/>
              <a:t>’</a:t>
            </a:r>
            <a:r>
              <a:rPr kumimoji="1" lang="ko-KR" altLang="en-US" dirty="0"/>
              <a:t>에서 서비스 하고 있는 </a:t>
            </a:r>
            <a:r>
              <a:rPr kumimoji="1" lang="ko-KR" altLang="en-US" b="1" dirty="0"/>
              <a:t>배달 플랫폼 어플리케이션</a:t>
            </a:r>
            <a:endParaRPr kumimoji="1" lang="en-US" altLang="ko-KR" b="1" dirty="0"/>
          </a:p>
          <a:p>
            <a:endParaRPr kumimoji="1" lang="en-US" altLang="ko-Kore-KR" dirty="0"/>
          </a:p>
          <a:p>
            <a:r>
              <a:rPr kumimoji="1" lang="ko-KR" altLang="en-US" dirty="0"/>
              <a:t>주로 배달 음식을 주문하거나 포장 주문할 때 사용한다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ore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6A5846-DCAF-9141-9177-ABA131379AAB}"/>
              </a:ext>
            </a:extLst>
          </p:cNvPr>
          <p:cNvSpPr txBox="1"/>
          <p:nvPr/>
        </p:nvSpPr>
        <p:spPr>
          <a:xfrm>
            <a:off x="1119346" y="4015626"/>
            <a:ext cx="1326004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000" b="1" dirty="0"/>
              <a:t>주요</a:t>
            </a:r>
            <a:r>
              <a:rPr kumimoji="1" lang="ko-KR" altLang="en-US" sz="2000" b="1" dirty="0"/>
              <a:t> 기능 </a:t>
            </a:r>
            <a:endParaRPr kumimoji="1" lang="en-US" altLang="ko-KR" sz="2000" b="1" dirty="0"/>
          </a:p>
          <a:p>
            <a:endParaRPr kumimoji="1" lang="ko-Kore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6E5E511-B82F-1F45-A55C-24FB9981270F}"/>
              </a:ext>
            </a:extLst>
          </p:cNvPr>
          <p:cNvSpPr txBox="1"/>
          <p:nvPr/>
        </p:nvSpPr>
        <p:spPr>
          <a:xfrm>
            <a:off x="2698370" y="4540690"/>
            <a:ext cx="24849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포장 및 배달 주문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한집만 배달하는 배민</a:t>
            </a:r>
            <a:r>
              <a:rPr kumimoji="1" lang="en-US" altLang="ko-KR" dirty="0"/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52580CA-C7E0-8042-9359-148B56E202F3}"/>
              </a:ext>
            </a:extLst>
          </p:cNvPr>
          <p:cNvSpPr txBox="1"/>
          <p:nvPr/>
        </p:nvSpPr>
        <p:spPr>
          <a:xfrm>
            <a:off x="6103965" y="4540690"/>
            <a:ext cx="22358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dirty="0"/>
              <a:t>배민 쇼핑 라이브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배민 선물하기</a:t>
            </a:r>
            <a:endParaRPr kumimoji="1" lang="en-US" altLang="ko-KR" dirty="0"/>
          </a:p>
        </p:txBody>
      </p:sp>
      <p:sp>
        <p:nvSpPr>
          <p:cNvPr id="20" name="슬라이드 번호 개체 틀 19">
            <a:extLst>
              <a:ext uri="{FF2B5EF4-FFF2-40B4-BE49-F238E27FC236}">
                <a16:creationId xmlns:a16="http://schemas.microsoft.com/office/drawing/2014/main" id="{2023610A-0A85-8E47-8145-4B4448EAA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3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188318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텍스트, 거울, 스크린샷, 액자이(가) 표시된 사진&#10;&#10;자동 생성된 설명">
            <a:extLst>
              <a:ext uri="{FF2B5EF4-FFF2-40B4-BE49-F238E27FC236}">
                <a16:creationId xmlns:a16="http://schemas.microsoft.com/office/drawing/2014/main" id="{8B47BB2C-4180-ED48-8B92-7C00BD8A4C3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808080"/>
              </a:clrFrom>
              <a:clrTo>
                <a:srgbClr val="80808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393" y="1599489"/>
            <a:ext cx="2421143" cy="4897412"/>
          </a:xfrm>
          <a:prstGeom prst="rect">
            <a:avLst/>
          </a:prstGeom>
        </p:spPr>
      </p:pic>
      <p:sp>
        <p:nvSpPr>
          <p:cNvPr id="26" name="제목 25">
            <a:extLst>
              <a:ext uri="{FF2B5EF4-FFF2-40B4-BE49-F238E27FC236}">
                <a16:creationId xmlns:a16="http://schemas.microsoft.com/office/drawing/2014/main" id="{980BE00F-9834-8B48-81ED-D26495D6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b="1" dirty="0" err="1">
                <a:latin typeface="+mj-ea"/>
              </a:rPr>
              <a:t>Shneiderman’s</a:t>
            </a:r>
            <a:r>
              <a:rPr kumimoji="1" lang="en-US" altLang="ko-KR" sz="2800" b="1" dirty="0">
                <a:latin typeface="+mj-ea"/>
              </a:rPr>
              <a:t> ’Golden Rules’ for good design(REF 3C 2S)</a:t>
            </a:r>
            <a:endParaRPr lang="ko-Kore-KR" altLang="en-US" sz="2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B2E4E6-D46F-AE4E-8642-16D7714C5D06}"/>
              </a:ext>
            </a:extLst>
          </p:cNvPr>
          <p:cNvSpPr txBox="1"/>
          <p:nvPr/>
        </p:nvSpPr>
        <p:spPr>
          <a:xfrm>
            <a:off x="737755" y="1101246"/>
            <a:ext cx="6097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ko-KR" b="1" dirty="0">
                <a:latin typeface="+mj-ea"/>
              </a:rPr>
              <a:t>2-1. Reversal of user’s actions should be easy</a:t>
            </a:r>
          </a:p>
        </p:txBody>
      </p:sp>
      <p:sp>
        <p:nvSpPr>
          <p:cNvPr id="38" name="슬라이드 번호 개체 틀 37">
            <a:extLst>
              <a:ext uri="{FF2B5EF4-FFF2-40B4-BE49-F238E27FC236}">
                <a16:creationId xmlns:a16="http://schemas.microsoft.com/office/drawing/2014/main" id="{F0509109-87A2-694E-A5C1-C251A1B93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4</a:t>
            </a:fld>
            <a:endParaRPr kumimoji="1" lang="ko-Kore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E5DDFF-541F-E84E-BF57-05F331D2EA16}"/>
              </a:ext>
            </a:extLst>
          </p:cNvPr>
          <p:cNvSpPr txBox="1"/>
          <p:nvPr/>
        </p:nvSpPr>
        <p:spPr>
          <a:xfrm>
            <a:off x="4735044" y="2464526"/>
            <a:ext cx="42001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메뉴를 잘못 선택한 경우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장바구니에서 </a:t>
            </a:r>
            <a:endParaRPr kumimoji="1" lang="en-US" altLang="ko-KR" dirty="0"/>
          </a:p>
          <a:p>
            <a:r>
              <a:rPr kumimoji="1" lang="en-US" altLang="ko-Kore-KR" dirty="0"/>
              <a:t>X</a:t>
            </a:r>
            <a:r>
              <a:rPr kumimoji="1" lang="ko-KR" altLang="en-US" dirty="0"/>
              <a:t>버튼으로 간단하게 취소할 수 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20BEFA00-E2E8-E94C-B149-D282FED57209}"/>
              </a:ext>
            </a:extLst>
          </p:cNvPr>
          <p:cNvSpPr/>
          <p:nvPr/>
        </p:nvSpPr>
        <p:spPr>
          <a:xfrm>
            <a:off x="4233639" y="4995447"/>
            <a:ext cx="7438989" cy="1152000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kumimoji="1" lang="ko-KR" altLang="en-US" sz="1600" dirty="0" err="1"/>
              <a:t>슬라이서를</a:t>
            </a:r>
            <a:r>
              <a:rPr kumimoji="1" lang="ko-KR" altLang="en-US" sz="1600" dirty="0"/>
              <a:t> 사용하기 위해서는 데이터가 필요하다</a:t>
            </a:r>
            <a:r>
              <a:rPr kumimoji="1" lang="en-US" altLang="ko-KR" sz="1600" dirty="0"/>
              <a:t>.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73A45DB-8781-BD45-9C45-CD5701FFDFF0}"/>
              </a:ext>
            </a:extLst>
          </p:cNvPr>
          <p:cNvSpPr/>
          <p:nvPr/>
        </p:nvSpPr>
        <p:spPr>
          <a:xfrm>
            <a:off x="4447999" y="4810782"/>
            <a:ext cx="750725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dirty="0"/>
              <a:t>[</a:t>
            </a:r>
            <a:r>
              <a:rPr kumimoji="1" lang="ko-KR" altLang="en-US" dirty="0"/>
              <a:t>분석</a:t>
            </a:r>
            <a:r>
              <a:rPr kumimoji="1" lang="en-US" altLang="ko-KR" dirty="0"/>
              <a:t>]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307645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4DF8049E-600B-8148-9641-423299C0C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79" y="1743831"/>
            <a:ext cx="2104776" cy="4575600"/>
          </a:xfrm>
          <a:prstGeom prst="rect">
            <a:avLst/>
          </a:prstGeom>
        </p:spPr>
      </p:pic>
      <p:pic>
        <p:nvPicPr>
          <p:cNvPr id="17" name="그림 16" descr="텍스트, 거울, 스크린샷, 액자이(가) 표시된 사진&#10;&#10;자동 생성된 설명">
            <a:extLst>
              <a:ext uri="{FF2B5EF4-FFF2-40B4-BE49-F238E27FC236}">
                <a16:creationId xmlns:a16="http://schemas.microsoft.com/office/drawing/2014/main" id="{8B47BB2C-4180-ED48-8B92-7C00BD8A4C3C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808080"/>
              </a:clrFrom>
              <a:clrTo>
                <a:srgbClr val="80808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393" y="1599489"/>
            <a:ext cx="2421143" cy="489741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07F65A0-212C-0540-A333-6973D98122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3104" y="1743831"/>
            <a:ext cx="2103120" cy="4572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01D0746F-2211-A448-A62B-2E330F634C40}"/>
              </a:ext>
            </a:extLst>
          </p:cNvPr>
          <p:cNvSpPr/>
          <p:nvPr/>
        </p:nvSpPr>
        <p:spPr>
          <a:xfrm>
            <a:off x="2041996" y="3886018"/>
            <a:ext cx="940562" cy="2970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34" name="그림 33" descr="텍스트, 거울, 스크린샷, 액자이(가) 표시된 사진&#10;&#10;자동 생성된 설명">
            <a:extLst>
              <a:ext uri="{FF2B5EF4-FFF2-40B4-BE49-F238E27FC236}">
                <a16:creationId xmlns:a16="http://schemas.microsoft.com/office/drawing/2014/main" id="{6A244BDE-A1E0-2243-BB3E-5D494E22E1A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808080"/>
              </a:clrFrom>
              <a:clrTo>
                <a:srgbClr val="80808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89457" y="1599489"/>
            <a:ext cx="2421143" cy="4897412"/>
          </a:xfrm>
          <a:prstGeom prst="rect">
            <a:avLst/>
          </a:prstGeom>
        </p:spPr>
      </p:pic>
      <p:sp>
        <p:nvSpPr>
          <p:cNvPr id="26" name="제목 25">
            <a:extLst>
              <a:ext uri="{FF2B5EF4-FFF2-40B4-BE49-F238E27FC236}">
                <a16:creationId xmlns:a16="http://schemas.microsoft.com/office/drawing/2014/main" id="{980BE00F-9834-8B48-81ED-D26495D6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b="1" dirty="0" err="1">
                <a:latin typeface="+mj-ea"/>
              </a:rPr>
              <a:t>Shneiderman’s</a:t>
            </a:r>
            <a:r>
              <a:rPr kumimoji="1" lang="en-US" altLang="ko-KR" sz="2800" b="1" dirty="0">
                <a:latin typeface="+mj-ea"/>
              </a:rPr>
              <a:t> ’Golden Rules’ for good design(REF 3C 2S)</a:t>
            </a:r>
            <a:endParaRPr lang="ko-Kore-KR" altLang="en-US" sz="2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B2E4E6-D46F-AE4E-8642-16D7714C5D06}"/>
              </a:ext>
            </a:extLst>
          </p:cNvPr>
          <p:cNvSpPr txBox="1"/>
          <p:nvPr/>
        </p:nvSpPr>
        <p:spPr>
          <a:xfrm>
            <a:off x="737755" y="1101246"/>
            <a:ext cx="6097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ko-KR" b="1" dirty="0">
                <a:latin typeface="+mj-ea"/>
              </a:rPr>
              <a:t>2-2. Errors correction in a simple way</a:t>
            </a:r>
            <a:endParaRPr kumimoji="1" lang="en-US" altLang="ko-KR" sz="1800" b="1" dirty="0">
              <a:latin typeface="+mj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70CBFB-D976-8E48-AB7B-56A774C05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5</a:t>
            </a:fld>
            <a:endParaRPr kumimoji="1" lang="ko-Kore-KR" altLang="en-US" dirty="0"/>
          </a:p>
        </p:txBody>
      </p: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EBF3A479-E0EC-2A4A-981E-388DF3124E64}"/>
              </a:ext>
            </a:extLst>
          </p:cNvPr>
          <p:cNvSpPr/>
          <p:nvPr/>
        </p:nvSpPr>
        <p:spPr>
          <a:xfrm>
            <a:off x="6469630" y="4995447"/>
            <a:ext cx="5202998" cy="1152000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kumimoji="1" lang="en-US" altLang="ko-KR" sz="1400" dirty="0"/>
              <a:t>Error</a:t>
            </a:r>
            <a:r>
              <a:rPr kumimoji="1" lang="ko-KR" altLang="en-US" sz="1400" dirty="0"/>
              <a:t>가 발생하는 경우 문제를 간결하고 확실하게 전달한다</a:t>
            </a:r>
            <a:r>
              <a:rPr kumimoji="1"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endParaRPr kumimoji="1" lang="en-US" altLang="ko-KR" sz="1400" dirty="0"/>
          </a:p>
          <a:p>
            <a:pPr marL="285750" indent="-285750">
              <a:buFontTx/>
              <a:buChar char="-"/>
            </a:pPr>
            <a:r>
              <a:rPr kumimoji="1" lang="en-US" altLang="ko-KR" sz="1400" dirty="0"/>
              <a:t>Error</a:t>
            </a:r>
            <a:r>
              <a:rPr kumimoji="1" lang="ko-KR" altLang="en-US" sz="1400" dirty="0"/>
              <a:t>가 발생할 수 있는 경우 버튼을 없애거나 비활성화하여</a:t>
            </a:r>
            <a:r>
              <a:rPr kumimoji="1" lang="en-US" altLang="ko-KR" sz="1400" dirty="0"/>
              <a:t>,</a:t>
            </a:r>
            <a:r>
              <a:rPr kumimoji="1" lang="ko-KR" altLang="en-US" sz="1400" dirty="0"/>
              <a:t> 에러 발생 자체를 예방한다</a:t>
            </a:r>
            <a:r>
              <a:rPr kumimoji="1" lang="en-US" altLang="ko-KR" sz="1400" dirty="0"/>
              <a:t>.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AEDB106-4B22-794E-A2C0-E1442CB9B098}"/>
              </a:ext>
            </a:extLst>
          </p:cNvPr>
          <p:cNvSpPr/>
          <p:nvPr/>
        </p:nvSpPr>
        <p:spPr>
          <a:xfrm>
            <a:off x="6671632" y="4707685"/>
            <a:ext cx="788967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dirty="0"/>
              <a:t>[</a:t>
            </a:r>
            <a:r>
              <a:rPr kumimoji="1" lang="ko-KR" altLang="en-US" dirty="0"/>
              <a:t>분석</a:t>
            </a:r>
            <a:r>
              <a:rPr kumimoji="1" lang="en-US" altLang="ko-KR" dirty="0"/>
              <a:t>]</a:t>
            </a:r>
            <a:endParaRPr kumimoji="1" lang="ko-Kore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BC6A311-9E43-A843-91F1-112FA1F70D2D}"/>
              </a:ext>
            </a:extLst>
          </p:cNvPr>
          <p:cNvSpPr/>
          <p:nvPr/>
        </p:nvSpPr>
        <p:spPr>
          <a:xfrm>
            <a:off x="3996403" y="5741907"/>
            <a:ext cx="2207250" cy="3882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5D5CC2-6EE3-0A49-8331-88DA373A7F33}"/>
              </a:ext>
            </a:extLst>
          </p:cNvPr>
          <p:cNvSpPr txBox="1"/>
          <p:nvPr/>
        </p:nvSpPr>
        <p:spPr>
          <a:xfrm>
            <a:off x="6390115" y="1833244"/>
            <a:ext cx="53620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alphaLcPeriod"/>
            </a:pPr>
            <a:r>
              <a:rPr kumimoji="1" lang="ko-Kore-KR" altLang="en-US" dirty="0"/>
              <a:t>메뉴를</a:t>
            </a:r>
            <a:r>
              <a:rPr kumimoji="1" lang="ko-KR" altLang="en-US" dirty="0"/>
              <a:t> 추가하지 않고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장바구니를 누르려고 하면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메뉴를 선택하라는 에러메세지가 나온다</a:t>
            </a:r>
            <a:r>
              <a:rPr kumimoji="1" lang="en-US" altLang="ko-KR" dirty="0"/>
              <a:t>.</a:t>
            </a:r>
          </a:p>
          <a:p>
            <a:pPr marL="400050" indent="-400050">
              <a:buFont typeface="+mj-lt"/>
              <a:buAutoNum type="alphaLcPeriod"/>
            </a:pPr>
            <a:endParaRPr kumimoji="1" lang="en-US" altLang="ko-KR" dirty="0"/>
          </a:p>
          <a:p>
            <a:pPr marL="400050" indent="-400050">
              <a:buFont typeface="+mj-lt"/>
              <a:buAutoNum type="alphaLcPeriod"/>
            </a:pPr>
            <a:r>
              <a:rPr kumimoji="1" lang="ko-KR" altLang="en-US" dirty="0"/>
              <a:t>아직 오픈하지 않은 매장의 경우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주문 버튼이 회색으로 변경되고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문구가 달라지며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비활성화 된다</a:t>
            </a:r>
            <a:r>
              <a:rPr kumimoji="1" lang="en-US" altLang="ko-KR" dirty="0"/>
              <a:t>.</a:t>
            </a:r>
          </a:p>
          <a:p>
            <a:pPr marL="400050" indent="-400050">
              <a:buFont typeface="+mj-lt"/>
              <a:buAutoNum type="alphaLcPeriod"/>
            </a:pPr>
            <a:endParaRPr kumimoji="1" lang="en-US" altLang="ko-KR" dirty="0"/>
          </a:p>
          <a:p>
            <a:pPr marL="400050" indent="-400050">
              <a:buFont typeface="+mj-lt"/>
              <a:buAutoNum type="alphaLcPeriod"/>
            </a:pPr>
            <a:r>
              <a:rPr kumimoji="1" lang="ko-KR" altLang="en-US" dirty="0"/>
              <a:t>메뉴 선택까지 들어간 경우에는 해당 메뉴에 대한 추가 옵션은 보여주지만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주문 버튼은 제거 되어 주문을 할 수 없다</a:t>
            </a:r>
            <a:r>
              <a:rPr kumimoji="1" lang="en-US" altLang="ko-KR" dirty="0"/>
              <a:t>.</a:t>
            </a:r>
          </a:p>
          <a:p>
            <a:pPr marL="342900" indent="-342900">
              <a:buFont typeface="+mj-lt"/>
              <a:buAutoNum type="alphaLcPeriod"/>
            </a:pPr>
            <a:endParaRPr kumimoji="1" lang="en-US" altLang="ko-KR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01BEF2-7A6A-6D4B-9EB5-C64AA60B08ED}"/>
              </a:ext>
            </a:extLst>
          </p:cNvPr>
          <p:cNvSpPr txBox="1"/>
          <p:nvPr/>
        </p:nvSpPr>
        <p:spPr>
          <a:xfrm>
            <a:off x="1731523" y="3708548"/>
            <a:ext cx="311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>
                <a:solidFill>
                  <a:srgbClr val="FF0000"/>
                </a:solidFill>
              </a:rPr>
              <a:t>a</a:t>
            </a:r>
            <a:endParaRPr kumimoji="1" lang="ko-Kore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F6FC71-9E7B-B346-95B0-5EE5BDFF21E4}"/>
              </a:ext>
            </a:extLst>
          </p:cNvPr>
          <p:cNvSpPr txBox="1"/>
          <p:nvPr/>
        </p:nvSpPr>
        <p:spPr>
          <a:xfrm>
            <a:off x="3962697" y="5322792"/>
            <a:ext cx="5533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solidFill>
                  <a:srgbClr val="FF0000"/>
                </a:solidFill>
              </a:rPr>
              <a:t>b, c</a:t>
            </a:r>
            <a:endParaRPr kumimoji="1" lang="ko-Kore-KR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591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5736765-AEBD-3A4E-B8F2-315FCA964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486" y="1737651"/>
            <a:ext cx="2103120" cy="4572000"/>
          </a:xfrm>
          <a:prstGeom prst="rect">
            <a:avLst/>
          </a:prstGeom>
        </p:spPr>
      </p:pic>
      <p:pic>
        <p:nvPicPr>
          <p:cNvPr id="16" name="그림 15" descr="텍스트, 거울, 스크린샷, 액자이(가) 표시된 사진&#10;&#10;자동 생성된 설명">
            <a:extLst>
              <a:ext uri="{FF2B5EF4-FFF2-40B4-BE49-F238E27FC236}">
                <a16:creationId xmlns:a16="http://schemas.microsoft.com/office/drawing/2014/main" id="{C41D837E-3D22-694A-BB01-277453E441E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808080"/>
              </a:clrFrom>
              <a:clrTo>
                <a:srgbClr val="80808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89457" y="1599489"/>
            <a:ext cx="2421143" cy="4897412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ECCE78D7-516B-5E40-89E7-D20F1F36F5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8314" y="1743831"/>
            <a:ext cx="2104776" cy="4575600"/>
          </a:xfrm>
          <a:prstGeom prst="rect">
            <a:avLst/>
          </a:prstGeom>
        </p:spPr>
      </p:pic>
      <p:pic>
        <p:nvPicPr>
          <p:cNvPr id="17" name="그림 16" descr="텍스트, 거울, 스크린샷, 액자이(가) 표시된 사진&#10;&#10;자동 생성된 설명">
            <a:extLst>
              <a:ext uri="{FF2B5EF4-FFF2-40B4-BE49-F238E27FC236}">
                <a16:creationId xmlns:a16="http://schemas.microsoft.com/office/drawing/2014/main" id="{8B47BB2C-4180-ED48-8B92-7C00BD8A4C3C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808080"/>
              </a:clrFrom>
              <a:clrTo>
                <a:srgbClr val="80808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393" y="1599489"/>
            <a:ext cx="2421143" cy="4897412"/>
          </a:xfrm>
          <a:prstGeom prst="rect">
            <a:avLst/>
          </a:prstGeom>
        </p:spPr>
      </p:pic>
      <p:sp>
        <p:nvSpPr>
          <p:cNvPr id="26" name="제목 25">
            <a:extLst>
              <a:ext uri="{FF2B5EF4-FFF2-40B4-BE49-F238E27FC236}">
                <a16:creationId xmlns:a16="http://schemas.microsoft.com/office/drawing/2014/main" id="{980BE00F-9834-8B48-81ED-D26495D6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b="1" dirty="0" err="1">
                <a:latin typeface="+mj-ea"/>
              </a:rPr>
              <a:t>Shneiderman’s</a:t>
            </a:r>
            <a:r>
              <a:rPr kumimoji="1" lang="en-US" altLang="ko-KR" sz="2800" b="1" dirty="0">
                <a:latin typeface="+mj-ea"/>
              </a:rPr>
              <a:t> ’Golden Rules’ for good design(REF 3C 2S)</a:t>
            </a:r>
            <a:endParaRPr lang="ko-Kore-KR" altLang="en-US" sz="2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B2E4E6-D46F-AE4E-8642-16D7714C5D06}"/>
              </a:ext>
            </a:extLst>
          </p:cNvPr>
          <p:cNvSpPr txBox="1"/>
          <p:nvPr/>
        </p:nvSpPr>
        <p:spPr>
          <a:xfrm>
            <a:off x="737755" y="1101246"/>
            <a:ext cx="6097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ko-KR" b="1" dirty="0">
                <a:latin typeface="+mj-ea"/>
              </a:rPr>
              <a:t>2-3. Feedback to user implemented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372F2E5-5259-3342-B611-9AB8D35DE31D}"/>
              </a:ext>
            </a:extLst>
          </p:cNvPr>
          <p:cNvSpPr/>
          <p:nvPr/>
        </p:nvSpPr>
        <p:spPr>
          <a:xfrm>
            <a:off x="1702678" y="1928312"/>
            <a:ext cx="1597572" cy="6992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E02B42-147F-3C4F-BE4B-DCCFCD63D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6</a:t>
            </a:fld>
            <a:endParaRPr kumimoji="1" lang="ko-Kore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8A3C34-6F07-9540-B62E-A0DE432EC19A}"/>
              </a:ext>
            </a:extLst>
          </p:cNvPr>
          <p:cNvSpPr txBox="1"/>
          <p:nvPr/>
        </p:nvSpPr>
        <p:spPr>
          <a:xfrm>
            <a:off x="6390115" y="1833244"/>
            <a:ext cx="53620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alphaLcPeriod"/>
            </a:pPr>
            <a:r>
              <a:rPr kumimoji="1" lang="ko-Kore-KR" altLang="en-US" dirty="0"/>
              <a:t>자동</a:t>
            </a:r>
            <a:r>
              <a:rPr kumimoji="1" lang="ko-KR" altLang="en-US" dirty="0"/>
              <a:t> 설정된 주소가 현재 스마트폰의 </a:t>
            </a:r>
            <a:r>
              <a:rPr kumimoji="1" lang="en-US" altLang="ko-KR" dirty="0"/>
              <a:t>GPS</a:t>
            </a:r>
            <a:r>
              <a:rPr kumimoji="1" lang="ko-KR" altLang="en-US" dirty="0"/>
              <a:t>와 다르면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설정된 주소를 확인할 수 있도록 피드백을 준다</a:t>
            </a:r>
            <a:r>
              <a:rPr kumimoji="1" lang="en-US" altLang="ko-KR" dirty="0"/>
              <a:t>.</a:t>
            </a:r>
          </a:p>
          <a:p>
            <a:pPr marL="400050" indent="-400050">
              <a:buFont typeface="+mj-lt"/>
              <a:buAutoNum type="alphaLcPeriod"/>
            </a:pPr>
            <a:endParaRPr kumimoji="1" lang="en-US" altLang="ko-KR" dirty="0"/>
          </a:p>
          <a:p>
            <a:pPr marL="400050" indent="-400050">
              <a:buFont typeface="+mj-lt"/>
              <a:buAutoNum type="alphaLcPeriod"/>
            </a:pPr>
            <a:r>
              <a:rPr kumimoji="1" lang="ko-KR" altLang="en-US" dirty="0"/>
              <a:t>장바구니에 담은 음식의 총 가격이 최소 주문 금액을 넘지 못하는 경우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아래에서 알림으로 피드백을 준다</a:t>
            </a:r>
            <a:r>
              <a:rPr kumimoji="1" lang="en-US" altLang="ko-KR" dirty="0"/>
              <a:t>.</a:t>
            </a:r>
          </a:p>
          <a:p>
            <a:pPr marL="400050" indent="-400050">
              <a:buFont typeface="+mj-lt"/>
              <a:buAutoNum type="alphaLcPeriod"/>
            </a:pPr>
            <a:endParaRPr kumimoji="1" lang="en-US" altLang="ko-KR" dirty="0"/>
          </a:p>
          <a:p>
            <a:pPr marL="400050" indent="-400050">
              <a:buFont typeface="+mj-lt"/>
              <a:buAutoNum type="alphaLcPeriod"/>
            </a:pPr>
            <a:r>
              <a:rPr kumimoji="1" lang="ko-KR" altLang="en-US" dirty="0"/>
              <a:t>장바구니가 비어있는 경우</a:t>
            </a:r>
            <a:r>
              <a:rPr kumimoji="1" lang="en-US" altLang="ko-KR" dirty="0"/>
              <a:t> </a:t>
            </a:r>
            <a:r>
              <a:rPr kumimoji="1" lang="ko-KR" altLang="en-US" dirty="0"/>
              <a:t>텅 비었다는 이미지와 문구로 피드백을 준다</a:t>
            </a:r>
            <a:r>
              <a:rPr kumimoji="1" lang="en-US" altLang="ko-KR" dirty="0"/>
              <a:t>.</a:t>
            </a:r>
          </a:p>
          <a:p>
            <a:pPr marL="342900" indent="-342900">
              <a:buFont typeface="+mj-lt"/>
              <a:buAutoNum type="alphaLcPeriod"/>
            </a:pPr>
            <a:endParaRPr kumimoji="1" lang="en-US" altLang="ko-KR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5BBAFE8-44AA-4D4F-A29C-970835C15046}"/>
              </a:ext>
            </a:extLst>
          </p:cNvPr>
          <p:cNvSpPr/>
          <p:nvPr/>
        </p:nvSpPr>
        <p:spPr>
          <a:xfrm>
            <a:off x="4048486" y="5756754"/>
            <a:ext cx="2103120" cy="4339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B3A0D19-1F71-8C46-AA3B-FE8FA3DDA1FB}"/>
              </a:ext>
            </a:extLst>
          </p:cNvPr>
          <p:cNvSpPr/>
          <p:nvPr/>
        </p:nvSpPr>
        <p:spPr>
          <a:xfrm>
            <a:off x="4048486" y="3212757"/>
            <a:ext cx="2103120" cy="20108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모서리가 둥근 직사각형 22">
            <a:extLst>
              <a:ext uri="{FF2B5EF4-FFF2-40B4-BE49-F238E27FC236}">
                <a16:creationId xmlns:a16="http://schemas.microsoft.com/office/drawing/2014/main" id="{E4CD6409-1556-1B4A-9A99-09D102AE4A93}"/>
              </a:ext>
            </a:extLst>
          </p:cNvPr>
          <p:cNvSpPr/>
          <p:nvPr/>
        </p:nvSpPr>
        <p:spPr>
          <a:xfrm>
            <a:off x="6469630" y="4995447"/>
            <a:ext cx="5202998" cy="1152000"/>
          </a:xfrm>
          <a:prstGeom prst="round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Tx/>
              <a:buChar char="-"/>
            </a:pPr>
            <a:r>
              <a:rPr kumimoji="1" lang="ko-KR" altLang="en-US" sz="1400" dirty="0"/>
              <a:t>피드백이 다양한 위치에서 나와 통일성이 떨어진다</a:t>
            </a:r>
            <a:r>
              <a:rPr kumimoji="1" lang="en-US" altLang="ko-KR" sz="1400" dirty="0"/>
              <a:t>.</a:t>
            </a:r>
          </a:p>
          <a:p>
            <a:pPr marL="285750" indent="-285750">
              <a:buFontTx/>
              <a:buChar char="-"/>
            </a:pPr>
            <a:endParaRPr kumimoji="1" lang="en-US" altLang="ko-KR" sz="1400" dirty="0"/>
          </a:p>
          <a:p>
            <a:pPr marL="285750" indent="-285750">
              <a:buFontTx/>
              <a:buChar char="-"/>
            </a:pPr>
            <a:r>
              <a:rPr kumimoji="1" lang="ko-KR" altLang="en-US" sz="1400" dirty="0"/>
              <a:t>사용자의 시선이 가는 곳에 적절한 디자인으로 들어가 피드백에 대한 거부감이 적다</a:t>
            </a:r>
            <a:r>
              <a:rPr kumimoji="1" lang="en-US" altLang="ko-KR" sz="1400" dirty="0"/>
              <a:t>.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69B0CDB-B526-4E4B-8218-3D940BB9FFED}"/>
              </a:ext>
            </a:extLst>
          </p:cNvPr>
          <p:cNvSpPr/>
          <p:nvPr/>
        </p:nvSpPr>
        <p:spPr>
          <a:xfrm>
            <a:off x="6671632" y="4707685"/>
            <a:ext cx="788967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kumimoji="1" lang="en-US" altLang="ko-Kore-KR" dirty="0"/>
              <a:t>[</a:t>
            </a:r>
            <a:r>
              <a:rPr kumimoji="1" lang="ko-KR" altLang="en-US" dirty="0"/>
              <a:t>분석</a:t>
            </a:r>
            <a:r>
              <a:rPr kumimoji="1" lang="en-US" altLang="ko-KR" dirty="0"/>
              <a:t>]</a:t>
            </a:r>
            <a:endParaRPr kumimoji="1"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007AC3-FF47-9E4F-BAB8-2FFE3A1B2828}"/>
              </a:ext>
            </a:extLst>
          </p:cNvPr>
          <p:cNvSpPr txBox="1"/>
          <p:nvPr/>
        </p:nvSpPr>
        <p:spPr>
          <a:xfrm>
            <a:off x="1432318" y="1801633"/>
            <a:ext cx="311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>
                <a:solidFill>
                  <a:srgbClr val="FF0000"/>
                </a:solidFill>
              </a:rPr>
              <a:t>a</a:t>
            </a:r>
            <a:endParaRPr kumimoji="1" lang="ko-Kore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9866923-F6C7-5748-B3A0-023C406EBEC4}"/>
              </a:ext>
            </a:extLst>
          </p:cNvPr>
          <p:cNvSpPr txBox="1"/>
          <p:nvPr/>
        </p:nvSpPr>
        <p:spPr>
          <a:xfrm>
            <a:off x="3926314" y="2825452"/>
            <a:ext cx="3080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rgbClr val="FF0000"/>
                </a:solidFill>
              </a:rPr>
              <a:t>c</a:t>
            </a:r>
            <a:endParaRPr kumimoji="1" lang="ko-Kore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64B19A9-7AC3-4941-8E54-01594ED24AD1}"/>
              </a:ext>
            </a:extLst>
          </p:cNvPr>
          <p:cNvSpPr txBox="1"/>
          <p:nvPr/>
        </p:nvSpPr>
        <p:spPr>
          <a:xfrm>
            <a:off x="3922008" y="5352563"/>
            <a:ext cx="3080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solidFill>
                  <a:srgbClr val="FF0000"/>
                </a:solidFill>
              </a:rPr>
              <a:t>b</a:t>
            </a:r>
            <a:endParaRPr kumimoji="1" lang="ko-Kore-KR" alt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564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25">
            <a:extLst>
              <a:ext uri="{FF2B5EF4-FFF2-40B4-BE49-F238E27FC236}">
                <a16:creationId xmlns:a16="http://schemas.microsoft.com/office/drawing/2014/main" id="{980BE00F-9834-8B48-81ED-D26495D6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b="1" dirty="0" err="1">
                <a:latin typeface="+mj-ea"/>
              </a:rPr>
              <a:t>Shneiderman’s</a:t>
            </a:r>
            <a:r>
              <a:rPr kumimoji="1" lang="en-US" altLang="ko-KR" sz="2800" b="1" dirty="0">
                <a:latin typeface="+mj-ea"/>
              </a:rPr>
              <a:t> ’Golden Rules’ for good design(REF 3C 2S)</a:t>
            </a:r>
            <a:endParaRPr lang="ko-Kore-KR" altLang="en-US" sz="2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B2E4E6-D46F-AE4E-8642-16D7714C5D06}"/>
              </a:ext>
            </a:extLst>
          </p:cNvPr>
          <p:cNvSpPr txBox="1"/>
          <p:nvPr/>
        </p:nvSpPr>
        <p:spPr>
          <a:xfrm>
            <a:off x="737755" y="1101246"/>
            <a:ext cx="6097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ko-KR" b="1" dirty="0">
                <a:latin typeface="+mj-ea"/>
              </a:rPr>
              <a:t>2-4. Control to user – not system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6C169A4-9E33-4C4E-B011-8C65BCBEC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7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898912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32E87E6-9CA5-244E-BB0E-97BDC2DFB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314" y="1743831"/>
            <a:ext cx="2104776" cy="4575600"/>
          </a:xfrm>
          <a:prstGeom prst="rect">
            <a:avLst/>
          </a:prstGeom>
        </p:spPr>
      </p:pic>
      <p:pic>
        <p:nvPicPr>
          <p:cNvPr id="17" name="그림 16" descr="텍스트, 거울, 스크린샷, 액자이(가) 표시된 사진&#10;&#10;자동 생성된 설명">
            <a:extLst>
              <a:ext uri="{FF2B5EF4-FFF2-40B4-BE49-F238E27FC236}">
                <a16:creationId xmlns:a16="http://schemas.microsoft.com/office/drawing/2014/main" id="{8B47BB2C-4180-ED48-8B92-7C00BD8A4C3C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808080"/>
              </a:clrFrom>
              <a:clrTo>
                <a:srgbClr val="80808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393" y="1599489"/>
            <a:ext cx="2421143" cy="4897412"/>
          </a:xfrm>
          <a:prstGeom prst="rect">
            <a:avLst/>
          </a:prstGeom>
        </p:spPr>
      </p:pic>
      <p:sp>
        <p:nvSpPr>
          <p:cNvPr id="26" name="제목 25">
            <a:extLst>
              <a:ext uri="{FF2B5EF4-FFF2-40B4-BE49-F238E27FC236}">
                <a16:creationId xmlns:a16="http://schemas.microsoft.com/office/drawing/2014/main" id="{980BE00F-9834-8B48-81ED-D26495D6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b="1" dirty="0" err="1">
                <a:latin typeface="+mj-ea"/>
              </a:rPr>
              <a:t>Shneiderman’s</a:t>
            </a:r>
            <a:r>
              <a:rPr kumimoji="1" lang="en-US" altLang="ko-KR" sz="2800" b="1" dirty="0">
                <a:latin typeface="+mj-ea"/>
              </a:rPr>
              <a:t> ’Golden Rules’ for good design(REF 3C 2S)</a:t>
            </a:r>
            <a:endParaRPr lang="ko-Kore-KR" altLang="en-US" sz="2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B2E4E6-D46F-AE4E-8642-16D7714C5D06}"/>
              </a:ext>
            </a:extLst>
          </p:cNvPr>
          <p:cNvSpPr txBox="1"/>
          <p:nvPr/>
        </p:nvSpPr>
        <p:spPr>
          <a:xfrm>
            <a:off x="737755" y="1101246"/>
            <a:ext cx="6097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ko-KR" b="1" dirty="0">
                <a:latin typeface="+mj-ea"/>
              </a:rPr>
              <a:t>2-5. Consistency in screen design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372F2E5-5259-3342-B611-9AB8D35DE31D}"/>
              </a:ext>
            </a:extLst>
          </p:cNvPr>
          <p:cNvSpPr/>
          <p:nvPr/>
        </p:nvSpPr>
        <p:spPr>
          <a:xfrm>
            <a:off x="1468314" y="2206699"/>
            <a:ext cx="2104775" cy="3761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5937D21-1CE6-9744-94D3-8CA77F9FA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8</a:t>
            </a:fld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B3A8A8-6262-0447-A22D-F85C166075D9}"/>
              </a:ext>
            </a:extLst>
          </p:cNvPr>
          <p:cNvSpPr txBox="1"/>
          <p:nvPr/>
        </p:nvSpPr>
        <p:spPr>
          <a:xfrm>
            <a:off x="4652770" y="2121218"/>
            <a:ext cx="63257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배달</a:t>
            </a:r>
            <a:r>
              <a:rPr kumimoji="1" lang="en-US" altLang="ko-KR" dirty="0"/>
              <a:t>,</a:t>
            </a:r>
            <a:r>
              <a:rPr kumimoji="1" lang="ko-KR" altLang="en-US" dirty="0"/>
              <a:t> 배민 </a:t>
            </a:r>
            <a:r>
              <a:rPr kumimoji="1" lang="en-US" altLang="ko-KR" dirty="0"/>
              <a:t>1,</a:t>
            </a:r>
            <a:r>
              <a:rPr kumimoji="1" lang="ko-KR" altLang="en-US" dirty="0"/>
              <a:t> 쇼핑 라이브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선물하기 등</a:t>
            </a:r>
            <a:endParaRPr kumimoji="1" lang="en-US" altLang="ko-KR" dirty="0"/>
          </a:p>
          <a:p>
            <a:r>
              <a:rPr kumimoji="1" lang="ko-KR" altLang="en-US" dirty="0"/>
              <a:t>모두 다른 </a:t>
            </a:r>
            <a:r>
              <a:rPr kumimoji="1" lang="ko-KR" altLang="en-US" dirty="0" err="1"/>
              <a:t>기능임에도</a:t>
            </a:r>
            <a:r>
              <a:rPr kumimoji="1" lang="ko-KR" altLang="en-US" dirty="0"/>
              <a:t> 불구하고 같은 컨셉의 디자인으로 </a:t>
            </a:r>
            <a:endParaRPr kumimoji="1" lang="en-US" altLang="ko-KR" dirty="0"/>
          </a:p>
          <a:p>
            <a:r>
              <a:rPr kumimoji="1" lang="ko-KR" altLang="en-US" dirty="0"/>
              <a:t>보는 사람으로 하여금 자연스럽게 연결되는 듯한 느낌을 준다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207175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제목 25">
            <a:extLst>
              <a:ext uri="{FF2B5EF4-FFF2-40B4-BE49-F238E27FC236}">
                <a16:creationId xmlns:a16="http://schemas.microsoft.com/office/drawing/2014/main" id="{980BE00F-9834-8B48-81ED-D26495D6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2800" b="1" dirty="0" err="1">
                <a:latin typeface="+mj-ea"/>
              </a:rPr>
              <a:t>Shneiderman’s</a:t>
            </a:r>
            <a:r>
              <a:rPr kumimoji="1" lang="en-US" altLang="ko-KR" sz="2800" b="1" dirty="0">
                <a:latin typeface="+mj-ea"/>
              </a:rPr>
              <a:t> ’Golden Rules’ for good design(REF 3C 2S)</a:t>
            </a:r>
            <a:endParaRPr lang="ko-Kore-KR" altLang="en-US" sz="2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BB2E4E6-D46F-AE4E-8642-16D7714C5D06}"/>
              </a:ext>
            </a:extLst>
          </p:cNvPr>
          <p:cNvSpPr txBox="1"/>
          <p:nvPr/>
        </p:nvSpPr>
        <p:spPr>
          <a:xfrm>
            <a:off x="737755" y="1101246"/>
            <a:ext cx="6097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kumimoji="1" lang="en-US" altLang="ko-KR" b="1" dirty="0">
                <a:latin typeface="+mj-ea"/>
              </a:rPr>
              <a:t>2-6. Closure of dialogues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6B5B480-7346-FE49-A048-E160F2643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5FAFF-66A5-6A46-988E-8DD6CD37C922}" type="slidenum">
              <a:rPr kumimoji="1" lang="ko-Kore-KR" altLang="en-US" smtClean="0"/>
              <a:t>9</a:t>
            </a:fld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093547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538</Words>
  <Application>Microsoft Macintosh PowerPoint</Application>
  <PresentationFormat>와이드스크린</PresentationFormat>
  <Paragraphs>111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Arial</vt:lpstr>
      <vt:lpstr>Calibri</vt:lpstr>
      <vt:lpstr>Calibri Light</vt:lpstr>
      <vt:lpstr>Office 테마</vt:lpstr>
      <vt:lpstr> with Shneiderman’s Golden Rule</vt:lpstr>
      <vt:lpstr>Contents</vt:lpstr>
      <vt:lpstr>배달의 민족 제품 소개</vt:lpstr>
      <vt:lpstr>Shneiderman’s ’Golden Rules’ for good design(REF 3C 2S)</vt:lpstr>
      <vt:lpstr>Shneiderman’s ’Golden Rules’ for good design(REF 3C 2S)</vt:lpstr>
      <vt:lpstr>Shneiderman’s ’Golden Rules’ for good design(REF 3C 2S)</vt:lpstr>
      <vt:lpstr>Shneiderman’s ’Golden Rules’ for good design(REF 3C 2S)</vt:lpstr>
      <vt:lpstr>Shneiderman’s ’Golden Rules’ for good design(REF 3C 2S)</vt:lpstr>
      <vt:lpstr>Shneiderman’s ’Golden Rules’ for good design(REF 3C 2S)</vt:lpstr>
      <vt:lpstr>Shneiderman’s ’Golden Rules’ for good design(REF 3C 2S)</vt:lpstr>
      <vt:lpstr>Shneiderman’s ’Golden Rules’ for good design(REF 3C 2S)</vt:lpstr>
      <vt:lpstr>결론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김지섭</dc:creator>
  <cp:lastModifiedBy>김지섭</cp:lastModifiedBy>
  <cp:revision>19</cp:revision>
  <dcterms:created xsi:type="dcterms:W3CDTF">2021-09-24T22:54:21Z</dcterms:created>
  <dcterms:modified xsi:type="dcterms:W3CDTF">2021-10-12T07:30:37Z</dcterms:modified>
</cp:coreProperties>
</file>

<file path=docProps/thumbnail.jpeg>
</file>